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10"/>
  </p:notesMasterIdLst>
  <p:handoutMasterIdLst>
    <p:handoutMasterId r:id="rId11"/>
  </p:handoutMasterIdLst>
  <p:sldIdLst>
    <p:sldId id="329" r:id="rId2"/>
    <p:sldId id="349" r:id="rId3"/>
    <p:sldId id="350" r:id="rId4"/>
    <p:sldId id="351" r:id="rId5"/>
    <p:sldId id="352" r:id="rId6"/>
    <p:sldId id="353" r:id="rId7"/>
    <p:sldId id="354" r:id="rId8"/>
    <p:sldId id="355" r:id="rId9"/>
  </p:sldIdLst>
  <p:sldSz cx="9906000" cy="6858000" type="A4"/>
  <p:notesSz cx="6797675" cy="9926638"/>
  <p:defaultTextStyle>
    <a:defPPr>
      <a:defRPr lang="en-GB"/>
    </a:defPPr>
    <a:lvl1pPr algn="l" rtl="0" eaLnBrk="0" fontAlgn="base" hangingPunct="0">
      <a:spcBef>
        <a:spcPct val="5000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EE2D24"/>
    <a:srgbClr val="99CCFF"/>
    <a:srgbClr val="CDE3A0"/>
    <a:srgbClr val="C7A775"/>
    <a:srgbClr val="00B5EF"/>
    <a:srgbClr val="A2DADE"/>
    <a:srgbClr val="4E0B55"/>
    <a:srgbClr val="EFC8D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1" autoAdjust="0"/>
    <p:restoredTop sz="94928" autoAdjust="0"/>
  </p:normalViewPr>
  <p:slideViewPr>
    <p:cSldViewPr snapToGrid="0">
      <p:cViewPr>
        <p:scale>
          <a:sx n="60" d="100"/>
          <a:sy n="60" d="100"/>
        </p:scale>
        <p:origin x="-1526" y="-206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3"/>
        <p:guide pos="402"/>
        <p:guide pos="1795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48" y="-78"/>
      </p:cViewPr>
      <p:guideLst>
        <p:guide orient="horz" pos="3127"/>
        <p:guide pos="214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45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3260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45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455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45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6863" y="9736138"/>
            <a:ext cx="1857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45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7D655FBE-9955-4B7E-8E0D-B20A0BB0DC3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t" anchorCtr="0" compatLnSpc="1">
            <a:prstTxWarp prst="textNoShape">
              <a:avLst/>
            </a:prstTxWarp>
          </a:bodyPr>
          <a:lstStyle>
            <a:lvl1pPr defTabSz="92045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t" anchorCtr="0" compatLnSpc="1">
            <a:prstTxWarp prst="textNoShape">
              <a:avLst/>
            </a:prstTxWarp>
          </a:bodyPr>
          <a:lstStyle>
            <a:lvl1pPr algn="r" defTabSz="92045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3288"/>
            <a:ext cx="498792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b" anchorCtr="0" compatLnSpc="1">
            <a:prstTxWarp prst="textNoShape">
              <a:avLst/>
            </a:prstTxWarp>
          </a:bodyPr>
          <a:lstStyle>
            <a:lvl1pPr defTabSz="92045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b" anchorCtr="0" compatLnSpc="1">
            <a:prstTxWarp prst="textNoShape">
              <a:avLst/>
            </a:prstTxWarp>
          </a:bodyPr>
          <a:lstStyle>
            <a:lvl1pPr algn="r" defTabSz="92045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C756C33-64BD-4734-AF69-589A8AA795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E9E9663B-BE2D-4BBD-ABB2-5C6674133142}" type="slidenum">
              <a:rPr lang="de-DE" smtClean="0"/>
              <a:pPr defTabSz="917575"/>
              <a:t>4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575"/>
            <a:fld id="{F8C59D0B-32A4-436D-BE30-F4CF5D9E1BB9}" type="slidenum">
              <a:rPr lang="de-DE" smtClean="0"/>
              <a:pPr defTabSz="917575"/>
              <a:t>5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7F09FD5D-50E1-465B-B908-46ADD848CD99}" type="slidenum">
              <a:rPr lang="de-DE" smtClean="0"/>
              <a:pPr defTabSz="919163"/>
              <a:t>6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0" y="3244850"/>
            <a:ext cx="9906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763" y="3098800"/>
            <a:ext cx="9901237" cy="128588"/>
            <a:chOff x="3" y="2044"/>
            <a:chExt cx="6237" cy="179"/>
          </a:xfrm>
        </p:grpSpPr>
        <p:sp>
          <p:nvSpPr>
            <p:cNvPr id="6" name="Rectangle 7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Rectangle 8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Rectangle 9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Rectangle 10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Rectangle 11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11" name="Group 53"/>
          <p:cNvGrpSpPr>
            <a:grpSpLocks noChangeAspect="1"/>
          </p:cNvGrpSpPr>
          <p:nvPr userDrawn="1"/>
        </p:nvGrpSpPr>
        <p:grpSpPr bwMode="auto">
          <a:xfrm>
            <a:off x="7737475" y="6307138"/>
            <a:ext cx="1814513" cy="447675"/>
            <a:chOff x="4874" y="3973"/>
            <a:chExt cx="1143" cy="282"/>
          </a:xfrm>
        </p:grpSpPr>
        <p:sp>
          <p:nvSpPr>
            <p:cNvPr id="12" name="AutoShape 52"/>
            <p:cNvSpPr>
              <a:spLocks noChangeAspect="1" noChangeArrowheads="1" noTextEdit="1"/>
            </p:cNvSpPr>
            <p:nvPr userDrawn="1"/>
          </p:nvSpPr>
          <p:spPr bwMode="auto">
            <a:xfrm>
              <a:off x="4874" y="3973"/>
              <a:ext cx="114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3" name="Freeform 54"/>
            <p:cNvSpPr>
              <a:spLocks noEditPoints="1"/>
            </p:cNvSpPr>
            <p:nvPr userDrawn="1"/>
          </p:nvSpPr>
          <p:spPr bwMode="auto">
            <a:xfrm>
              <a:off x="5774" y="4079"/>
              <a:ext cx="100" cy="10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6" y="0"/>
                </a:cxn>
                <a:cxn ang="0">
                  <a:pos x="0" y="207"/>
                </a:cxn>
                <a:cxn ang="0">
                  <a:pos x="54" y="207"/>
                </a:cxn>
                <a:cxn ang="0">
                  <a:pos x="69" y="163"/>
                </a:cxn>
                <a:cxn ang="0">
                  <a:pos x="130" y="163"/>
                </a:cxn>
                <a:cxn ang="0">
                  <a:pos x="146" y="207"/>
                </a:cxn>
                <a:cxn ang="0">
                  <a:pos x="200" y="207"/>
                </a:cxn>
                <a:cxn ang="0">
                  <a:pos x="128" y="0"/>
                </a:cxn>
                <a:cxn ang="0">
                  <a:pos x="81" y="125"/>
                </a:cxn>
                <a:cxn ang="0">
                  <a:pos x="100" y="57"/>
                </a:cxn>
                <a:cxn ang="0">
                  <a:pos x="119" y="125"/>
                </a:cxn>
                <a:cxn ang="0">
                  <a:pos x="81" y="125"/>
                </a:cxn>
              </a:cxnLst>
              <a:rect l="0" t="0" r="r" b="b"/>
              <a:pathLst>
                <a:path w="200" h="207">
                  <a:moveTo>
                    <a:pt x="128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200" y="207"/>
                    <a:pt x="200" y="207"/>
                    <a:pt x="200" y="207"/>
                  </a:cubicBezTo>
                  <a:lnTo>
                    <a:pt x="128" y="0"/>
                  </a:lnTo>
                  <a:close/>
                  <a:moveTo>
                    <a:pt x="81" y="125"/>
                  </a:moveTo>
                  <a:cubicBezTo>
                    <a:pt x="87" y="103"/>
                    <a:pt x="96" y="78"/>
                    <a:pt x="100" y="57"/>
                  </a:cubicBezTo>
                  <a:cubicBezTo>
                    <a:pt x="104" y="78"/>
                    <a:pt x="113" y="103"/>
                    <a:pt x="119" y="125"/>
                  </a:cubicBezTo>
                  <a:lnTo>
                    <a:pt x="81" y="125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" name="Freeform 55"/>
            <p:cNvSpPr>
              <a:spLocks/>
            </p:cNvSpPr>
            <p:nvPr userDrawn="1"/>
          </p:nvSpPr>
          <p:spPr bwMode="auto">
            <a:xfrm>
              <a:off x="5676" y="4077"/>
              <a:ext cx="85" cy="107"/>
            </a:xfrm>
            <a:custGeom>
              <a:avLst/>
              <a:gdLst/>
              <a:ahLst/>
              <a:cxnLst>
                <a:cxn ang="0">
                  <a:pos x="113" y="84"/>
                </a:cxn>
                <a:cxn ang="0">
                  <a:pos x="86" y="78"/>
                </a:cxn>
                <a:cxn ang="0">
                  <a:pos x="65" y="60"/>
                </a:cxn>
                <a:cxn ang="0">
                  <a:pos x="92" y="41"/>
                </a:cxn>
                <a:cxn ang="0">
                  <a:pos x="145" y="56"/>
                </a:cxn>
                <a:cxn ang="0">
                  <a:pos x="168" y="21"/>
                </a:cxn>
                <a:cxn ang="0">
                  <a:pos x="91" y="0"/>
                </a:cxn>
                <a:cxn ang="0">
                  <a:pos x="8" y="65"/>
                </a:cxn>
                <a:cxn ang="0">
                  <a:pos x="17" y="96"/>
                </a:cxn>
                <a:cxn ang="0">
                  <a:pos x="61" y="125"/>
                </a:cxn>
                <a:cxn ang="0">
                  <a:pos x="87" y="131"/>
                </a:cxn>
                <a:cxn ang="0">
                  <a:pos x="113" y="153"/>
                </a:cxn>
                <a:cxn ang="0">
                  <a:pos x="77" y="173"/>
                </a:cxn>
                <a:cxn ang="0">
                  <a:pos x="17" y="158"/>
                </a:cxn>
                <a:cxn ang="0">
                  <a:pos x="0" y="197"/>
                </a:cxn>
                <a:cxn ang="0">
                  <a:pos x="74" y="214"/>
                </a:cxn>
                <a:cxn ang="0">
                  <a:pos x="170" y="143"/>
                </a:cxn>
                <a:cxn ang="0">
                  <a:pos x="113" y="84"/>
                </a:cxn>
              </a:cxnLst>
              <a:rect l="0" t="0" r="r" b="b"/>
              <a:pathLst>
                <a:path w="170" h="214">
                  <a:moveTo>
                    <a:pt x="113" y="84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69" y="74"/>
                    <a:pt x="65" y="69"/>
                    <a:pt x="65" y="60"/>
                  </a:cubicBezTo>
                  <a:cubicBezTo>
                    <a:pt x="65" y="48"/>
                    <a:pt x="76" y="41"/>
                    <a:pt x="92" y="41"/>
                  </a:cubicBezTo>
                  <a:cubicBezTo>
                    <a:pt x="108" y="41"/>
                    <a:pt x="125" y="46"/>
                    <a:pt x="145" y="56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49" y="9"/>
                    <a:pt x="118" y="0"/>
                    <a:pt x="91" y="0"/>
                  </a:cubicBezTo>
                  <a:cubicBezTo>
                    <a:pt x="42" y="0"/>
                    <a:pt x="8" y="28"/>
                    <a:pt x="8" y="65"/>
                  </a:cubicBezTo>
                  <a:cubicBezTo>
                    <a:pt x="8" y="76"/>
                    <a:pt x="11" y="86"/>
                    <a:pt x="17" y="96"/>
                  </a:cubicBezTo>
                  <a:cubicBezTo>
                    <a:pt x="25" y="110"/>
                    <a:pt x="39" y="120"/>
                    <a:pt x="61" y="125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105" y="135"/>
                    <a:pt x="113" y="143"/>
                    <a:pt x="113" y="153"/>
                  </a:cubicBezTo>
                  <a:cubicBezTo>
                    <a:pt x="113" y="167"/>
                    <a:pt x="101" y="173"/>
                    <a:pt x="77" y="173"/>
                  </a:cubicBezTo>
                  <a:cubicBezTo>
                    <a:pt x="55" y="173"/>
                    <a:pt x="38" y="167"/>
                    <a:pt x="17" y="15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5" y="208"/>
                    <a:pt x="50" y="214"/>
                    <a:pt x="74" y="214"/>
                  </a:cubicBezTo>
                  <a:cubicBezTo>
                    <a:pt x="132" y="214"/>
                    <a:pt x="170" y="186"/>
                    <a:pt x="170" y="143"/>
                  </a:cubicBezTo>
                  <a:cubicBezTo>
                    <a:pt x="170" y="112"/>
                    <a:pt x="148" y="92"/>
                    <a:pt x="113" y="84"/>
                  </a:cubicBez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Freeform 56"/>
            <p:cNvSpPr>
              <a:spLocks/>
            </p:cNvSpPr>
            <p:nvPr userDrawn="1"/>
          </p:nvSpPr>
          <p:spPr bwMode="auto">
            <a:xfrm>
              <a:off x="5356" y="4079"/>
              <a:ext cx="121" cy="10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31" y="94"/>
                </a:cxn>
                <a:cxn ang="0">
                  <a:pos x="122" y="133"/>
                </a:cxn>
                <a:cxn ang="0">
                  <a:pos x="113" y="96"/>
                </a:cxn>
                <a:cxn ang="0">
                  <a:pos x="87" y="0"/>
                </a:cxn>
                <a:cxn ang="0">
                  <a:pos x="22" y="0"/>
                </a:cxn>
                <a:cxn ang="0">
                  <a:pos x="0" y="207"/>
                </a:cxn>
                <a:cxn ang="0">
                  <a:pos x="52" y="207"/>
                </a:cxn>
                <a:cxn ang="0">
                  <a:pos x="58" y="106"/>
                </a:cxn>
                <a:cxn ang="0">
                  <a:pos x="60" y="62"/>
                </a:cxn>
                <a:cxn ang="0">
                  <a:pos x="70" y="106"/>
                </a:cxn>
                <a:cxn ang="0">
                  <a:pos x="98" y="207"/>
                </a:cxn>
                <a:cxn ang="0">
                  <a:pos x="142" y="207"/>
                </a:cxn>
                <a:cxn ang="0">
                  <a:pos x="173" y="103"/>
                </a:cxn>
                <a:cxn ang="0">
                  <a:pos x="183" y="66"/>
                </a:cxn>
                <a:cxn ang="0">
                  <a:pos x="186" y="104"/>
                </a:cxn>
                <a:cxn ang="0">
                  <a:pos x="192" y="207"/>
                </a:cxn>
                <a:cxn ang="0">
                  <a:pos x="243" y="207"/>
                </a:cxn>
                <a:cxn ang="0">
                  <a:pos x="222" y="0"/>
                </a:cxn>
                <a:cxn ang="0">
                  <a:pos x="158" y="0"/>
                </a:cxn>
              </a:cxnLst>
              <a:rect l="0" t="0" r="r" b="b"/>
              <a:pathLst>
                <a:path w="243" h="207">
                  <a:moveTo>
                    <a:pt x="158" y="0"/>
                  </a:moveTo>
                  <a:cubicBezTo>
                    <a:pt x="131" y="94"/>
                    <a:pt x="131" y="94"/>
                    <a:pt x="131" y="94"/>
                  </a:cubicBezTo>
                  <a:cubicBezTo>
                    <a:pt x="127" y="106"/>
                    <a:pt x="124" y="121"/>
                    <a:pt x="122" y="133"/>
                  </a:cubicBezTo>
                  <a:cubicBezTo>
                    <a:pt x="119" y="120"/>
                    <a:pt x="117" y="110"/>
                    <a:pt x="113" y="96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9" y="93"/>
                    <a:pt x="60" y="76"/>
                    <a:pt x="60" y="62"/>
                  </a:cubicBezTo>
                  <a:cubicBezTo>
                    <a:pt x="63" y="79"/>
                    <a:pt x="67" y="97"/>
                    <a:pt x="70" y="106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6" y="92"/>
                    <a:pt x="181" y="78"/>
                    <a:pt x="183" y="66"/>
                  </a:cubicBezTo>
                  <a:cubicBezTo>
                    <a:pt x="184" y="81"/>
                    <a:pt x="185" y="93"/>
                    <a:pt x="186" y="104"/>
                  </a:cubicBezTo>
                  <a:cubicBezTo>
                    <a:pt x="192" y="207"/>
                    <a:pt x="192" y="207"/>
                    <a:pt x="192" y="207"/>
                  </a:cubicBezTo>
                  <a:cubicBezTo>
                    <a:pt x="243" y="207"/>
                    <a:pt x="243" y="207"/>
                    <a:pt x="243" y="207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6" name="Freeform 57"/>
            <p:cNvSpPr>
              <a:spLocks/>
            </p:cNvSpPr>
            <p:nvPr userDrawn="1"/>
          </p:nvSpPr>
          <p:spPr bwMode="auto">
            <a:xfrm>
              <a:off x="5250" y="4079"/>
              <a:ext cx="84" cy="105"/>
            </a:xfrm>
            <a:custGeom>
              <a:avLst/>
              <a:gdLst/>
              <a:ahLst/>
              <a:cxnLst>
                <a:cxn ang="0">
                  <a:pos x="115" y="131"/>
                </a:cxn>
                <a:cxn ang="0">
                  <a:pos x="108" y="161"/>
                </a:cxn>
                <a:cxn ang="0">
                  <a:pos x="84" y="170"/>
                </a:cxn>
                <a:cxn ang="0">
                  <a:pos x="57" y="159"/>
                </a:cxn>
                <a:cxn ang="0">
                  <a:pos x="53" y="135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2" y="184"/>
                </a:cxn>
                <a:cxn ang="0">
                  <a:pos x="86" y="211"/>
                </a:cxn>
                <a:cxn ang="0">
                  <a:pos x="150" y="189"/>
                </a:cxn>
                <a:cxn ang="0">
                  <a:pos x="168" y="138"/>
                </a:cxn>
                <a:cxn ang="0">
                  <a:pos x="168" y="0"/>
                </a:cxn>
                <a:cxn ang="0">
                  <a:pos x="115" y="0"/>
                </a:cxn>
                <a:cxn ang="0">
                  <a:pos x="115" y="131"/>
                </a:cxn>
              </a:cxnLst>
              <a:rect l="0" t="0" r="r" b="b"/>
              <a:pathLst>
                <a:path w="168" h="211">
                  <a:moveTo>
                    <a:pt x="115" y="131"/>
                  </a:moveTo>
                  <a:cubicBezTo>
                    <a:pt x="115" y="152"/>
                    <a:pt x="112" y="158"/>
                    <a:pt x="108" y="161"/>
                  </a:cubicBezTo>
                  <a:cubicBezTo>
                    <a:pt x="103" y="166"/>
                    <a:pt x="94" y="170"/>
                    <a:pt x="84" y="170"/>
                  </a:cubicBezTo>
                  <a:cubicBezTo>
                    <a:pt x="72" y="170"/>
                    <a:pt x="62" y="166"/>
                    <a:pt x="57" y="159"/>
                  </a:cubicBezTo>
                  <a:cubicBezTo>
                    <a:pt x="53" y="154"/>
                    <a:pt x="53" y="147"/>
                    <a:pt x="53" y="13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0"/>
                    <a:pt x="3" y="173"/>
                    <a:pt x="12" y="184"/>
                  </a:cubicBezTo>
                  <a:cubicBezTo>
                    <a:pt x="25" y="202"/>
                    <a:pt x="52" y="211"/>
                    <a:pt x="86" y="211"/>
                  </a:cubicBezTo>
                  <a:cubicBezTo>
                    <a:pt x="118" y="211"/>
                    <a:pt x="139" y="200"/>
                    <a:pt x="150" y="189"/>
                  </a:cubicBezTo>
                  <a:cubicBezTo>
                    <a:pt x="162" y="178"/>
                    <a:pt x="168" y="168"/>
                    <a:pt x="168" y="138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15" y="0"/>
                    <a:pt x="115" y="0"/>
                    <a:pt x="115" y="0"/>
                  </a:cubicBezTo>
                  <a:lnTo>
                    <a:pt x="115" y="131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" name="Freeform 58"/>
            <p:cNvSpPr>
              <a:spLocks/>
            </p:cNvSpPr>
            <p:nvPr userDrawn="1"/>
          </p:nvSpPr>
          <p:spPr bwMode="auto">
            <a:xfrm>
              <a:off x="5878" y="4079"/>
              <a:ext cx="84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3" y="41"/>
                </a:cxn>
                <a:cxn ang="0">
                  <a:pos x="53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7" y="0"/>
                </a:cxn>
                <a:cxn ang="0">
                  <a:pos x="0" y="0"/>
                </a:cxn>
              </a:cxnLst>
              <a:rect l="0" t="0" r="r" b="b"/>
              <a:pathLst>
                <a:path w="167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7" y="0"/>
                    <a:pt x="1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8" name="Freeform 59"/>
            <p:cNvSpPr>
              <a:spLocks/>
            </p:cNvSpPr>
            <p:nvPr userDrawn="1"/>
          </p:nvSpPr>
          <p:spPr bwMode="auto">
            <a:xfrm>
              <a:off x="5160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1" y="79"/>
                </a:cxn>
                <a:cxn ang="0">
                  <a:pos x="51" y="40"/>
                </a:cxn>
                <a:cxn ang="0">
                  <a:pos x="112" y="40"/>
                </a:cxn>
                <a:cxn ang="0">
                  <a:pos x="130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3" y="207"/>
                </a:cxn>
                <a:cxn ang="0">
                  <a:pos x="133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3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0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" name="Freeform 60"/>
            <p:cNvSpPr>
              <a:spLocks/>
            </p:cNvSpPr>
            <p:nvPr userDrawn="1"/>
          </p:nvSpPr>
          <p:spPr bwMode="auto">
            <a:xfrm>
              <a:off x="5503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2" y="79"/>
                </a:cxn>
                <a:cxn ang="0">
                  <a:pos x="52" y="40"/>
                </a:cxn>
                <a:cxn ang="0">
                  <a:pos x="112" y="40"/>
                </a:cxn>
                <a:cxn ang="0">
                  <a:pos x="131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4" y="207"/>
                </a:cxn>
                <a:cxn ang="0">
                  <a:pos x="134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4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1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" name="Freeform 61"/>
            <p:cNvSpPr>
              <a:spLocks/>
            </p:cNvSpPr>
            <p:nvPr userDrawn="1"/>
          </p:nvSpPr>
          <p:spPr bwMode="auto">
            <a:xfrm>
              <a:off x="5586" y="4079"/>
              <a:ext cx="83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4" y="41"/>
                </a:cxn>
                <a:cxn ang="0">
                  <a:pos x="54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8" y="0"/>
                </a:cxn>
                <a:cxn ang="0">
                  <a:pos x="0" y="0"/>
                </a:cxn>
              </a:cxnLst>
              <a:rect l="0" t="0" r="r" b="b"/>
              <a:pathLst>
                <a:path w="168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8" y="0"/>
                    <a:pt x="1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pic>
          <p:nvPicPr>
            <p:cNvPr id="21" name="Picture 6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9" y="4026"/>
              <a:ext cx="17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965575" y="666750"/>
            <a:ext cx="5676900" cy="13192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56050" y="1992313"/>
            <a:ext cx="5694363" cy="1093787"/>
          </a:xfrm>
        </p:spPr>
        <p:txBody>
          <a:bodyPr/>
          <a:lstStyle>
            <a:lvl1pPr marL="0" indent="0"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8" y="238125"/>
            <a:ext cx="91503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2263" y="1401763"/>
            <a:ext cx="9148762" cy="478155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49405" y="1352550"/>
            <a:ext cx="4236883" cy="45799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13288" y="1346200"/>
            <a:ext cx="4779962" cy="4600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5438" y="238125"/>
            <a:ext cx="91503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grpSp>
        <p:nvGrpSpPr>
          <p:cNvPr id="1027" name="Group 41"/>
          <p:cNvGrpSpPr>
            <a:grpSpLocks noChangeAspect="1"/>
          </p:cNvGrpSpPr>
          <p:nvPr userDrawn="1"/>
        </p:nvGrpSpPr>
        <p:grpSpPr bwMode="auto">
          <a:xfrm>
            <a:off x="7737475" y="6307138"/>
            <a:ext cx="1814513" cy="447675"/>
            <a:chOff x="4874" y="3973"/>
            <a:chExt cx="1143" cy="282"/>
          </a:xfrm>
        </p:grpSpPr>
        <p:sp>
          <p:nvSpPr>
            <p:cNvPr id="327722" name="AutoShape 42"/>
            <p:cNvSpPr>
              <a:spLocks noChangeAspect="1" noChangeArrowheads="1" noTextEdit="1"/>
            </p:cNvSpPr>
            <p:nvPr userDrawn="1"/>
          </p:nvSpPr>
          <p:spPr bwMode="auto">
            <a:xfrm>
              <a:off x="4874" y="3973"/>
              <a:ext cx="114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27723" name="Freeform 43"/>
            <p:cNvSpPr>
              <a:spLocks noEditPoints="1"/>
            </p:cNvSpPr>
            <p:nvPr userDrawn="1"/>
          </p:nvSpPr>
          <p:spPr bwMode="auto">
            <a:xfrm>
              <a:off x="5774" y="4079"/>
              <a:ext cx="100" cy="10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6" y="0"/>
                </a:cxn>
                <a:cxn ang="0">
                  <a:pos x="0" y="207"/>
                </a:cxn>
                <a:cxn ang="0">
                  <a:pos x="54" y="207"/>
                </a:cxn>
                <a:cxn ang="0">
                  <a:pos x="69" y="163"/>
                </a:cxn>
                <a:cxn ang="0">
                  <a:pos x="130" y="163"/>
                </a:cxn>
                <a:cxn ang="0">
                  <a:pos x="146" y="207"/>
                </a:cxn>
                <a:cxn ang="0">
                  <a:pos x="200" y="207"/>
                </a:cxn>
                <a:cxn ang="0">
                  <a:pos x="128" y="0"/>
                </a:cxn>
                <a:cxn ang="0">
                  <a:pos x="81" y="125"/>
                </a:cxn>
                <a:cxn ang="0">
                  <a:pos x="100" y="57"/>
                </a:cxn>
                <a:cxn ang="0">
                  <a:pos x="119" y="125"/>
                </a:cxn>
                <a:cxn ang="0">
                  <a:pos x="81" y="125"/>
                </a:cxn>
              </a:cxnLst>
              <a:rect l="0" t="0" r="r" b="b"/>
              <a:pathLst>
                <a:path w="200" h="207">
                  <a:moveTo>
                    <a:pt x="128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200" y="207"/>
                    <a:pt x="200" y="207"/>
                    <a:pt x="200" y="207"/>
                  </a:cubicBezTo>
                  <a:lnTo>
                    <a:pt x="128" y="0"/>
                  </a:lnTo>
                  <a:close/>
                  <a:moveTo>
                    <a:pt x="81" y="125"/>
                  </a:moveTo>
                  <a:cubicBezTo>
                    <a:pt x="87" y="103"/>
                    <a:pt x="96" y="78"/>
                    <a:pt x="100" y="57"/>
                  </a:cubicBezTo>
                  <a:cubicBezTo>
                    <a:pt x="104" y="78"/>
                    <a:pt x="113" y="103"/>
                    <a:pt x="119" y="125"/>
                  </a:cubicBezTo>
                  <a:lnTo>
                    <a:pt x="81" y="125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27724" name="Freeform 44"/>
            <p:cNvSpPr>
              <a:spLocks/>
            </p:cNvSpPr>
            <p:nvPr userDrawn="1"/>
          </p:nvSpPr>
          <p:spPr bwMode="auto">
            <a:xfrm>
              <a:off x="5676" y="4077"/>
              <a:ext cx="85" cy="107"/>
            </a:xfrm>
            <a:custGeom>
              <a:avLst/>
              <a:gdLst/>
              <a:ahLst/>
              <a:cxnLst>
                <a:cxn ang="0">
                  <a:pos x="113" y="84"/>
                </a:cxn>
                <a:cxn ang="0">
                  <a:pos x="86" y="78"/>
                </a:cxn>
                <a:cxn ang="0">
                  <a:pos x="65" y="60"/>
                </a:cxn>
                <a:cxn ang="0">
                  <a:pos x="92" y="41"/>
                </a:cxn>
                <a:cxn ang="0">
                  <a:pos x="145" y="56"/>
                </a:cxn>
                <a:cxn ang="0">
                  <a:pos x="168" y="21"/>
                </a:cxn>
                <a:cxn ang="0">
                  <a:pos x="91" y="0"/>
                </a:cxn>
                <a:cxn ang="0">
                  <a:pos x="8" y="65"/>
                </a:cxn>
                <a:cxn ang="0">
                  <a:pos x="17" y="96"/>
                </a:cxn>
                <a:cxn ang="0">
                  <a:pos x="61" y="125"/>
                </a:cxn>
                <a:cxn ang="0">
                  <a:pos x="87" y="131"/>
                </a:cxn>
                <a:cxn ang="0">
                  <a:pos x="113" y="153"/>
                </a:cxn>
                <a:cxn ang="0">
                  <a:pos x="77" y="173"/>
                </a:cxn>
                <a:cxn ang="0">
                  <a:pos x="17" y="158"/>
                </a:cxn>
                <a:cxn ang="0">
                  <a:pos x="0" y="197"/>
                </a:cxn>
                <a:cxn ang="0">
                  <a:pos x="74" y="214"/>
                </a:cxn>
                <a:cxn ang="0">
                  <a:pos x="170" y="143"/>
                </a:cxn>
                <a:cxn ang="0">
                  <a:pos x="113" y="84"/>
                </a:cxn>
              </a:cxnLst>
              <a:rect l="0" t="0" r="r" b="b"/>
              <a:pathLst>
                <a:path w="170" h="214">
                  <a:moveTo>
                    <a:pt x="113" y="84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69" y="74"/>
                    <a:pt x="65" y="69"/>
                    <a:pt x="65" y="60"/>
                  </a:cubicBezTo>
                  <a:cubicBezTo>
                    <a:pt x="65" y="48"/>
                    <a:pt x="76" y="41"/>
                    <a:pt x="92" y="41"/>
                  </a:cubicBezTo>
                  <a:cubicBezTo>
                    <a:pt x="108" y="41"/>
                    <a:pt x="125" y="46"/>
                    <a:pt x="145" y="56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49" y="9"/>
                    <a:pt x="118" y="0"/>
                    <a:pt x="91" y="0"/>
                  </a:cubicBezTo>
                  <a:cubicBezTo>
                    <a:pt x="42" y="0"/>
                    <a:pt x="8" y="28"/>
                    <a:pt x="8" y="65"/>
                  </a:cubicBezTo>
                  <a:cubicBezTo>
                    <a:pt x="8" y="76"/>
                    <a:pt x="11" y="86"/>
                    <a:pt x="17" y="96"/>
                  </a:cubicBezTo>
                  <a:cubicBezTo>
                    <a:pt x="25" y="110"/>
                    <a:pt x="39" y="120"/>
                    <a:pt x="61" y="125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105" y="135"/>
                    <a:pt x="113" y="143"/>
                    <a:pt x="113" y="153"/>
                  </a:cubicBezTo>
                  <a:cubicBezTo>
                    <a:pt x="113" y="167"/>
                    <a:pt x="101" y="173"/>
                    <a:pt x="77" y="173"/>
                  </a:cubicBezTo>
                  <a:cubicBezTo>
                    <a:pt x="55" y="173"/>
                    <a:pt x="38" y="167"/>
                    <a:pt x="17" y="15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5" y="208"/>
                    <a:pt x="50" y="214"/>
                    <a:pt x="74" y="214"/>
                  </a:cubicBezTo>
                  <a:cubicBezTo>
                    <a:pt x="132" y="214"/>
                    <a:pt x="170" y="186"/>
                    <a:pt x="170" y="143"/>
                  </a:cubicBezTo>
                  <a:cubicBezTo>
                    <a:pt x="170" y="112"/>
                    <a:pt x="148" y="92"/>
                    <a:pt x="113" y="84"/>
                  </a:cubicBez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27725" name="Freeform 45"/>
            <p:cNvSpPr>
              <a:spLocks/>
            </p:cNvSpPr>
            <p:nvPr userDrawn="1"/>
          </p:nvSpPr>
          <p:spPr bwMode="auto">
            <a:xfrm>
              <a:off x="5356" y="4079"/>
              <a:ext cx="121" cy="10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31" y="94"/>
                </a:cxn>
                <a:cxn ang="0">
                  <a:pos x="122" y="133"/>
                </a:cxn>
                <a:cxn ang="0">
                  <a:pos x="113" y="96"/>
                </a:cxn>
                <a:cxn ang="0">
                  <a:pos x="87" y="0"/>
                </a:cxn>
                <a:cxn ang="0">
                  <a:pos x="22" y="0"/>
                </a:cxn>
                <a:cxn ang="0">
                  <a:pos x="0" y="207"/>
                </a:cxn>
                <a:cxn ang="0">
                  <a:pos x="52" y="207"/>
                </a:cxn>
                <a:cxn ang="0">
                  <a:pos x="58" y="106"/>
                </a:cxn>
                <a:cxn ang="0">
                  <a:pos x="60" y="62"/>
                </a:cxn>
                <a:cxn ang="0">
                  <a:pos x="70" y="106"/>
                </a:cxn>
                <a:cxn ang="0">
                  <a:pos x="98" y="207"/>
                </a:cxn>
                <a:cxn ang="0">
                  <a:pos x="142" y="207"/>
                </a:cxn>
                <a:cxn ang="0">
                  <a:pos x="173" y="103"/>
                </a:cxn>
                <a:cxn ang="0">
                  <a:pos x="183" y="66"/>
                </a:cxn>
                <a:cxn ang="0">
                  <a:pos x="186" y="104"/>
                </a:cxn>
                <a:cxn ang="0">
                  <a:pos x="192" y="207"/>
                </a:cxn>
                <a:cxn ang="0">
                  <a:pos x="243" y="207"/>
                </a:cxn>
                <a:cxn ang="0">
                  <a:pos x="222" y="0"/>
                </a:cxn>
                <a:cxn ang="0">
                  <a:pos x="158" y="0"/>
                </a:cxn>
              </a:cxnLst>
              <a:rect l="0" t="0" r="r" b="b"/>
              <a:pathLst>
                <a:path w="243" h="207">
                  <a:moveTo>
                    <a:pt x="158" y="0"/>
                  </a:moveTo>
                  <a:cubicBezTo>
                    <a:pt x="131" y="94"/>
                    <a:pt x="131" y="94"/>
                    <a:pt x="131" y="94"/>
                  </a:cubicBezTo>
                  <a:cubicBezTo>
                    <a:pt x="127" y="106"/>
                    <a:pt x="124" y="121"/>
                    <a:pt x="122" y="133"/>
                  </a:cubicBezTo>
                  <a:cubicBezTo>
                    <a:pt x="119" y="120"/>
                    <a:pt x="117" y="110"/>
                    <a:pt x="113" y="96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9" y="93"/>
                    <a:pt x="60" y="76"/>
                    <a:pt x="60" y="62"/>
                  </a:cubicBezTo>
                  <a:cubicBezTo>
                    <a:pt x="63" y="79"/>
                    <a:pt x="67" y="97"/>
                    <a:pt x="70" y="106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6" y="92"/>
                    <a:pt x="181" y="78"/>
                    <a:pt x="183" y="66"/>
                  </a:cubicBezTo>
                  <a:cubicBezTo>
                    <a:pt x="184" y="81"/>
                    <a:pt x="185" y="93"/>
                    <a:pt x="186" y="104"/>
                  </a:cubicBezTo>
                  <a:cubicBezTo>
                    <a:pt x="192" y="207"/>
                    <a:pt x="192" y="207"/>
                    <a:pt x="192" y="207"/>
                  </a:cubicBezTo>
                  <a:cubicBezTo>
                    <a:pt x="243" y="207"/>
                    <a:pt x="243" y="207"/>
                    <a:pt x="243" y="207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27726" name="Freeform 46"/>
            <p:cNvSpPr>
              <a:spLocks/>
            </p:cNvSpPr>
            <p:nvPr userDrawn="1"/>
          </p:nvSpPr>
          <p:spPr bwMode="auto">
            <a:xfrm>
              <a:off x="5250" y="4079"/>
              <a:ext cx="84" cy="105"/>
            </a:xfrm>
            <a:custGeom>
              <a:avLst/>
              <a:gdLst/>
              <a:ahLst/>
              <a:cxnLst>
                <a:cxn ang="0">
                  <a:pos x="115" y="131"/>
                </a:cxn>
                <a:cxn ang="0">
                  <a:pos x="108" y="161"/>
                </a:cxn>
                <a:cxn ang="0">
                  <a:pos x="84" y="170"/>
                </a:cxn>
                <a:cxn ang="0">
                  <a:pos x="57" y="159"/>
                </a:cxn>
                <a:cxn ang="0">
                  <a:pos x="53" y="135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2" y="184"/>
                </a:cxn>
                <a:cxn ang="0">
                  <a:pos x="86" y="211"/>
                </a:cxn>
                <a:cxn ang="0">
                  <a:pos x="150" y="189"/>
                </a:cxn>
                <a:cxn ang="0">
                  <a:pos x="168" y="138"/>
                </a:cxn>
                <a:cxn ang="0">
                  <a:pos x="168" y="0"/>
                </a:cxn>
                <a:cxn ang="0">
                  <a:pos x="115" y="0"/>
                </a:cxn>
                <a:cxn ang="0">
                  <a:pos x="115" y="131"/>
                </a:cxn>
              </a:cxnLst>
              <a:rect l="0" t="0" r="r" b="b"/>
              <a:pathLst>
                <a:path w="168" h="211">
                  <a:moveTo>
                    <a:pt x="115" y="131"/>
                  </a:moveTo>
                  <a:cubicBezTo>
                    <a:pt x="115" y="152"/>
                    <a:pt x="112" y="158"/>
                    <a:pt x="108" y="161"/>
                  </a:cubicBezTo>
                  <a:cubicBezTo>
                    <a:pt x="103" y="166"/>
                    <a:pt x="94" y="170"/>
                    <a:pt x="84" y="170"/>
                  </a:cubicBezTo>
                  <a:cubicBezTo>
                    <a:pt x="72" y="170"/>
                    <a:pt x="62" y="166"/>
                    <a:pt x="57" y="159"/>
                  </a:cubicBezTo>
                  <a:cubicBezTo>
                    <a:pt x="53" y="154"/>
                    <a:pt x="53" y="147"/>
                    <a:pt x="53" y="13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0"/>
                    <a:pt x="3" y="173"/>
                    <a:pt x="12" y="184"/>
                  </a:cubicBezTo>
                  <a:cubicBezTo>
                    <a:pt x="25" y="202"/>
                    <a:pt x="52" y="211"/>
                    <a:pt x="86" y="211"/>
                  </a:cubicBezTo>
                  <a:cubicBezTo>
                    <a:pt x="118" y="211"/>
                    <a:pt x="139" y="200"/>
                    <a:pt x="150" y="189"/>
                  </a:cubicBezTo>
                  <a:cubicBezTo>
                    <a:pt x="162" y="178"/>
                    <a:pt x="168" y="168"/>
                    <a:pt x="168" y="138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15" y="0"/>
                    <a:pt x="115" y="0"/>
                    <a:pt x="115" y="0"/>
                  </a:cubicBezTo>
                  <a:lnTo>
                    <a:pt x="115" y="131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27727" name="Freeform 47"/>
            <p:cNvSpPr>
              <a:spLocks/>
            </p:cNvSpPr>
            <p:nvPr userDrawn="1"/>
          </p:nvSpPr>
          <p:spPr bwMode="auto">
            <a:xfrm>
              <a:off x="5878" y="4079"/>
              <a:ext cx="84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3" y="41"/>
                </a:cxn>
                <a:cxn ang="0">
                  <a:pos x="53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7" y="0"/>
                </a:cxn>
                <a:cxn ang="0">
                  <a:pos x="0" y="0"/>
                </a:cxn>
              </a:cxnLst>
              <a:rect l="0" t="0" r="r" b="b"/>
              <a:pathLst>
                <a:path w="167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7" y="0"/>
                    <a:pt x="1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27728" name="Freeform 48"/>
            <p:cNvSpPr>
              <a:spLocks/>
            </p:cNvSpPr>
            <p:nvPr userDrawn="1"/>
          </p:nvSpPr>
          <p:spPr bwMode="auto">
            <a:xfrm>
              <a:off x="5160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1" y="79"/>
                </a:cxn>
                <a:cxn ang="0">
                  <a:pos x="51" y="40"/>
                </a:cxn>
                <a:cxn ang="0">
                  <a:pos x="112" y="40"/>
                </a:cxn>
                <a:cxn ang="0">
                  <a:pos x="130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3" y="207"/>
                </a:cxn>
                <a:cxn ang="0">
                  <a:pos x="133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3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0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27729" name="Freeform 49"/>
            <p:cNvSpPr>
              <a:spLocks/>
            </p:cNvSpPr>
            <p:nvPr userDrawn="1"/>
          </p:nvSpPr>
          <p:spPr bwMode="auto">
            <a:xfrm>
              <a:off x="5503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2" y="79"/>
                </a:cxn>
                <a:cxn ang="0">
                  <a:pos x="52" y="40"/>
                </a:cxn>
                <a:cxn ang="0">
                  <a:pos x="112" y="40"/>
                </a:cxn>
                <a:cxn ang="0">
                  <a:pos x="131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4" y="207"/>
                </a:cxn>
                <a:cxn ang="0">
                  <a:pos x="134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4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1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27730" name="Freeform 50"/>
            <p:cNvSpPr>
              <a:spLocks/>
            </p:cNvSpPr>
            <p:nvPr userDrawn="1"/>
          </p:nvSpPr>
          <p:spPr bwMode="auto">
            <a:xfrm>
              <a:off x="5586" y="4079"/>
              <a:ext cx="83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4" y="41"/>
                </a:cxn>
                <a:cxn ang="0">
                  <a:pos x="54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8" y="0"/>
                </a:cxn>
                <a:cxn ang="0">
                  <a:pos x="0" y="0"/>
                </a:cxn>
              </a:cxnLst>
              <a:rect l="0" t="0" r="r" b="b"/>
              <a:pathLst>
                <a:path w="168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8" y="0"/>
                    <a:pt x="1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pic>
          <p:nvPicPr>
            <p:cNvPr id="1039" name="Picture 51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29" y="4026"/>
              <a:ext cx="17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401763"/>
            <a:ext cx="9148762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6211888"/>
            <a:ext cx="46577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26th North America / Europe Data Exchange Meeting (NAEDEX-26)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Helvetica" pitchFamily="34" charset="0"/>
                <a:cs typeface="Helvetica" pitchFamily="34" charset="0"/>
              </a:rPr>
              <a:t>14th Asia / Pacific Satellite Data Exchange and Utilisation Meeting (APSDEU-14)</a:t>
            </a:r>
          </a:p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Helvetica" pitchFamily="34" charset="0"/>
              </a:rPr>
              <a:t>Montreal, Canada, 06- 09 October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 sz="quarter"/>
          </p:nvPr>
        </p:nvSpPr>
        <p:spPr>
          <a:xfrm>
            <a:off x="284163" y="422275"/>
            <a:ext cx="7567612" cy="825500"/>
          </a:xfrm>
        </p:spPr>
        <p:txBody>
          <a:bodyPr/>
          <a:lstStyle/>
          <a:p>
            <a:r>
              <a:rPr lang="en-GB" smtClean="0"/>
              <a:t>EUMETSAT’s Copernicus activities</a:t>
            </a:r>
          </a:p>
        </p:txBody>
      </p:sp>
      <p:sp>
        <p:nvSpPr>
          <p:cNvPr id="10243" name="Subtitle 4"/>
          <p:cNvSpPr>
            <a:spLocks noGrp="1"/>
          </p:cNvSpPr>
          <p:nvPr>
            <p:ph type="subTitle" sz="quarter" idx="1"/>
          </p:nvPr>
        </p:nvSpPr>
        <p:spPr>
          <a:xfrm>
            <a:off x="287338" y="1320800"/>
            <a:ext cx="9048750" cy="1793875"/>
          </a:xfrm>
        </p:spPr>
        <p:txBody>
          <a:bodyPr/>
          <a:lstStyle/>
          <a:p>
            <a:r>
              <a:rPr lang="en-GB" smtClean="0"/>
              <a:t>26th North America / Europe Data Exchange Meeting (NAEDEX-26)</a:t>
            </a:r>
          </a:p>
          <a:p>
            <a:r>
              <a:rPr lang="en-GB" smtClean="0"/>
              <a:t>14th Asia / Pacific Satellite Data Exchange and Utilisation Meeting (APSDEU-14)</a:t>
            </a:r>
          </a:p>
          <a:p>
            <a:r>
              <a:rPr lang="en-GB" smtClean="0"/>
              <a:t>Montreal, Canada, 06 – 09/10/2015</a:t>
            </a:r>
          </a:p>
          <a:p>
            <a:endParaRPr lang="en-GB" smtClean="0"/>
          </a:p>
          <a:p>
            <a:r>
              <a:rPr lang="en-GB" smtClean="0"/>
              <a:t>Susanne Dieterle and Simon Elliott, EUMETSAT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885825"/>
          </a:xfrm>
        </p:spPr>
        <p:txBody>
          <a:bodyPr/>
          <a:lstStyle/>
          <a:p>
            <a:r>
              <a:rPr lang="en-GB" smtClean="0"/>
              <a:t>EUMETSAT ambition in support to Copernicus services</a:t>
            </a:r>
          </a:p>
        </p:txBody>
      </p:sp>
      <p:sp>
        <p:nvSpPr>
          <p:cNvPr id="64516" name="Content Placeholder 2"/>
          <p:cNvSpPr>
            <a:spLocks noGrp="1"/>
          </p:cNvSpPr>
          <p:nvPr>
            <p:ph idx="1"/>
          </p:nvPr>
        </p:nvSpPr>
        <p:spPr>
          <a:xfrm>
            <a:off x="322263" y="1314450"/>
            <a:ext cx="9583737" cy="4810125"/>
          </a:xfrm>
        </p:spPr>
        <p:txBody>
          <a:bodyPr/>
          <a:lstStyle/>
          <a:p>
            <a:pPr marL="0" indent="0">
              <a:defRPr/>
            </a:pPr>
            <a:r>
              <a:rPr lang="en-GB" sz="1800" dirty="0" smtClean="0"/>
              <a:t>Being an </a:t>
            </a: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operational</a:t>
            </a:r>
            <a:r>
              <a:rPr lang="en-GB" sz="1800" dirty="0" smtClean="0"/>
              <a:t>, </a:t>
            </a: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driven </a:t>
            </a:r>
            <a:r>
              <a:rPr lang="en-GB" sz="1800" dirty="0" smtClean="0"/>
              <a:t>and </a:t>
            </a: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service-oriented</a:t>
            </a:r>
            <a:r>
              <a:rPr lang="en-GB" sz="1800" dirty="0" smtClean="0"/>
              <a:t> organisation, the goal of EUMETSAT is to deliver to Copernicus users:</a:t>
            </a:r>
          </a:p>
          <a:p>
            <a:pPr marL="0" indent="0">
              <a:defRPr/>
            </a:pPr>
            <a:endParaRPr lang="en-GB" sz="1800" dirty="0" smtClean="0"/>
          </a:p>
          <a:p>
            <a:pPr>
              <a:buFontTx/>
              <a:buChar char="•"/>
              <a:defRPr/>
            </a:pPr>
            <a:r>
              <a:rPr lang="en-GB" sz="1800" dirty="0" smtClean="0"/>
              <a:t>a single multi-mission real-time data stream </a:t>
            </a:r>
          </a:p>
          <a:p>
            <a:pPr>
              <a:buFontTx/>
              <a:buChar char="•"/>
              <a:defRPr/>
            </a:pPr>
            <a:r>
              <a:rPr lang="en-GB" sz="1800" dirty="0" smtClean="0"/>
              <a:t>which integrates meteorological and ocean / atmosphere products</a:t>
            </a:r>
          </a:p>
          <a:p>
            <a:pPr>
              <a:buFontTx/>
              <a:buChar char="•"/>
              <a:defRPr/>
            </a:pPr>
            <a:r>
              <a:rPr lang="en-GB" sz="1800" dirty="0" smtClean="0"/>
              <a:t>including cross-calibrated data between Sentinels and EUMETSAT satellites</a:t>
            </a:r>
          </a:p>
          <a:p>
            <a:pPr>
              <a:buFontTx/>
              <a:buChar char="•"/>
              <a:defRPr/>
            </a:pPr>
            <a:r>
              <a:rPr lang="en-GB" sz="1800" dirty="0" smtClean="0"/>
              <a:t>using existing EUMETSAT infrastructure (operations, dissemination , archive,…)</a:t>
            </a:r>
          </a:p>
          <a:p>
            <a:pPr>
              <a:defRPr/>
            </a:pPr>
            <a:endParaRPr lang="en-GB" sz="1800" dirty="0" smtClean="0"/>
          </a:p>
          <a:p>
            <a:pPr>
              <a:defRPr/>
            </a:pPr>
            <a:r>
              <a:rPr lang="en-GB" sz="1800" dirty="0" smtClean="0"/>
              <a:t>This data service provision will rely on:</a:t>
            </a:r>
          </a:p>
          <a:p>
            <a:pPr>
              <a:defRPr/>
            </a:pPr>
            <a:endParaRPr lang="en-GB" sz="1800" dirty="0" smtClean="0"/>
          </a:p>
          <a:p>
            <a:pPr>
              <a:buFontTx/>
              <a:buChar char="•"/>
              <a:defRPr/>
            </a:pPr>
            <a:r>
              <a:rPr lang="en-GB" sz="1800" dirty="0" smtClean="0"/>
              <a:t>EUMETSAT satellites (</a:t>
            </a:r>
            <a:r>
              <a:rPr lang="en-GB" sz="1800" dirty="0" err="1" smtClean="0"/>
              <a:t>Meteosat</a:t>
            </a:r>
            <a:r>
              <a:rPr lang="en-GB" sz="1800" dirty="0" smtClean="0"/>
              <a:t>, Metop, Jason)</a:t>
            </a:r>
          </a:p>
          <a:p>
            <a:pPr>
              <a:buFontTx/>
              <a:buChar char="•"/>
              <a:defRPr/>
            </a:pPr>
            <a:r>
              <a:rPr lang="en-GB" sz="1800" dirty="0" smtClean="0"/>
              <a:t>Copernicus Sentinels operated by EUMETSAT (S-3, S-4, S-5 and S-6/Jason CS satellites )</a:t>
            </a:r>
          </a:p>
          <a:p>
            <a:pPr>
              <a:buFontTx/>
              <a:buChar char="•"/>
              <a:defRPr/>
            </a:pPr>
            <a:r>
              <a:rPr lang="en-GB" sz="1800" dirty="0" smtClean="0"/>
              <a:t>Satellites of third-parties with whom EUMETSAT have cooperation agreements (e.g. NOAA, CMA, ISRO, etc)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4"/>
          <p:cNvSpPr>
            <a:spLocks noChangeArrowheads="1"/>
          </p:cNvSpPr>
          <p:nvPr/>
        </p:nvSpPr>
        <p:spPr bwMode="auto">
          <a:xfrm>
            <a:off x="138113" y="2519363"/>
            <a:ext cx="9609137" cy="3190875"/>
          </a:xfrm>
          <a:prstGeom prst="rect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endParaRPr lang="en-US"/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EUMETSAT activities in support of Copernicus 	</a:t>
            </a:r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169863" y="5794375"/>
            <a:ext cx="9486900" cy="468313"/>
          </a:xfrm>
        </p:spPr>
        <p:txBody>
          <a:bodyPr/>
          <a:lstStyle/>
          <a:p>
            <a:r>
              <a:rPr lang="en-GB" sz="1800" smtClean="0">
                <a:solidFill>
                  <a:srgbClr val="C00000"/>
                </a:solidFill>
              </a:rPr>
              <a:t>Building Blocks I to III </a:t>
            </a:r>
            <a:r>
              <a:rPr lang="en-GB" sz="1800" smtClean="0">
                <a:solidFill>
                  <a:schemeClr val="tx1"/>
                </a:solidFill>
              </a:rPr>
              <a:t>are committed under agreement.  </a:t>
            </a:r>
          </a:p>
        </p:txBody>
      </p:sp>
      <p:sp>
        <p:nvSpPr>
          <p:cNvPr id="12293" name="TextBox 12"/>
          <p:cNvSpPr txBox="1">
            <a:spLocks noChangeArrowheads="1"/>
          </p:cNvSpPr>
          <p:nvPr/>
        </p:nvSpPr>
        <p:spPr bwMode="auto">
          <a:xfrm>
            <a:off x="209550" y="2635250"/>
            <a:ext cx="1023938" cy="4619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latin typeface="Arial" charset="0"/>
                <a:cs typeface="Arial" charset="0"/>
              </a:rPr>
              <a:t>Building Block I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1400175" y="2720975"/>
            <a:ext cx="8086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0"/>
              <a:t>Operations and delivery of data and operational services to </a:t>
            </a:r>
            <a:r>
              <a:rPr lang="en-GB" sz="1600" b="0">
                <a:solidFill>
                  <a:srgbClr val="FF0000"/>
                </a:solidFill>
              </a:rPr>
              <a:t>Copernicus Marine Service</a:t>
            </a: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1400175" y="3322638"/>
            <a:ext cx="8639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0"/>
              <a:t>Operations and delivery of data and operational services to </a:t>
            </a:r>
            <a:r>
              <a:rPr lang="en-GB" sz="1600" b="0">
                <a:solidFill>
                  <a:srgbClr val="FF0000"/>
                </a:solidFill>
              </a:rPr>
              <a:t>Copernicus Atmosphere Service</a:t>
            </a:r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1400175" y="3925888"/>
            <a:ext cx="80867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0">
                <a:solidFill>
                  <a:srgbClr val="FF0000"/>
                </a:solidFill>
              </a:rPr>
              <a:t>Selected Mission Data services</a:t>
            </a:r>
            <a:r>
              <a:rPr lang="en-GB" sz="1600" b="0"/>
              <a:t>, incl. Third Party data</a:t>
            </a:r>
          </a:p>
        </p:txBody>
      </p:sp>
      <p:sp>
        <p:nvSpPr>
          <p:cNvPr id="12297" name="Rectangle 8"/>
          <p:cNvSpPr>
            <a:spLocks noChangeArrowheads="1"/>
          </p:cNvSpPr>
          <p:nvPr/>
        </p:nvSpPr>
        <p:spPr bwMode="auto">
          <a:xfrm>
            <a:off x="1400175" y="4527550"/>
            <a:ext cx="8086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0"/>
              <a:t>Support to </a:t>
            </a:r>
            <a:r>
              <a:rPr lang="en-GB" sz="1600" b="0">
                <a:solidFill>
                  <a:srgbClr val="FF0000"/>
                </a:solidFill>
              </a:rPr>
              <a:t>Copernicus Climate Change service</a:t>
            </a:r>
          </a:p>
        </p:txBody>
      </p:sp>
      <p:sp>
        <p:nvSpPr>
          <p:cNvPr id="12298" name="Rectangle 9"/>
          <p:cNvSpPr>
            <a:spLocks noChangeArrowheads="1"/>
          </p:cNvSpPr>
          <p:nvPr/>
        </p:nvSpPr>
        <p:spPr bwMode="auto">
          <a:xfrm>
            <a:off x="1400175" y="5130800"/>
            <a:ext cx="790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0"/>
              <a:t>Support to EC for </a:t>
            </a:r>
            <a:r>
              <a:rPr lang="en-GB" sz="1600" b="0">
                <a:solidFill>
                  <a:srgbClr val="FF0000"/>
                </a:solidFill>
              </a:rPr>
              <a:t>User Requirements </a:t>
            </a:r>
            <a:r>
              <a:rPr lang="en-GB" sz="1600" b="0"/>
              <a:t>for Copernicus Marine, Atmosphere and Climate Services</a:t>
            </a:r>
          </a:p>
        </p:txBody>
      </p:sp>
      <p:sp>
        <p:nvSpPr>
          <p:cNvPr id="12299" name="TextBox 12"/>
          <p:cNvSpPr txBox="1">
            <a:spLocks noChangeArrowheads="1"/>
          </p:cNvSpPr>
          <p:nvPr/>
        </p:nvSpPr>
        <p:spPr bwMode="auto">
          <a:xfrm>
            <a:off x="209550" y="3263900"/>
            <a:ext cx="1023938" cy="4619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latin typeface="Arial" charset="0"/>
                <a:cs typeface="Arial" charset="0"/>
              </a:rPr>
              <a:t>Building Block II</a:t>
            </a:r>
          </a:p>
        </p:txBody>
      </p:sp>
      <p:sp>
        <p:nvSpPr>
          <p:cNvPr id="12300" name="TextBox 12"/>
          <p:cNvSpPr txBox="1">
            <a:spLocks noChangeArrowheads="1"/>
          </p:cNvSpPr>
          <p:nvPr/>
        </p:nvSpPr>
        <p:spPr bwMode="auto">
          <a:xfrm>
            <a:off x="209550" y="3892550"/>
            <a:ext cx="1023938" cy="4619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latin typeface="Arial" charset="0"/>
                <a:cs typeface="Arial" charset="0"/>
              </a:rPr>
              <a:t>Building Block III</a:t>
            </a:r>
          </a:p>
        </p:txBody>
      </p:sp>
      <p:sp>
        <p:nvSpPr>
          <p:cNvPr id="12301" name="TextBox 12"/>
          <p:cNvSpPr txBox="1">
            <a:spLocks noChangeArrowheads="1"/>
          </p:cNvSpPr>
          <p:nvPr/>
        </p:nvSpPr>
        <p:spPr bwMode="auto">
          <a:xfrm>
            <a:off x="209550" y="4521200"/>
            <a:ext cx="1023938" cy="4619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latin typeface="Arial" charset="0"/>
                <a:cs typeface="Arial" charset="0"/>
              </a:rPr>
              <a:t>Building Block IV</a:t>
            </a:r>
          </a:p>
        </p:txBody>
      </p:sp>
      <p:sp>
        <p:nvSpPr>
          <p:cNvPr id="12302" name="TextBox 12"/>
          <p:cNvSpPr txBox="1">
            <a:spLocks noChangeArrowheads="1"/>
          </p:cNvSpPr>
          <p:nvPr/>
        </p:nvSpPr>
        <p:spPr bwMode="auto">
          <a:xfrm>
            <a:off x="209550" y="5149850"/>
            <a:ext cx="1023938" cy="4619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>
                <a:latin typeface="Arial" charset="0"/>
                <a:cs typeface="Arial" charset="0"/>
              </a:rPr>
              <a:t>Building Block V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95275" y="1449388"/>
            <a:ext cx="8656638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1800" b="0" kern="0" dirty="0">
                <a:solidFill>
                  <a:schemeClr val="tx2"/>
                </a:solidFill>
                <a:latin typeface="+mn-lt"/>
              </a:rPr>
              <a:t>The activities that EUMETSAT will undertake in support to Copernicus are organised along 5 main activities or </a:t>
            </a:r>
            <a:r>
              <a:rPr lang="en-GB" sz="1800" b="0" kern="0" dirty="0">
                <a:solidFill>
                  <a:srgbClr val="C00000"/>
                </a:solidFill>
                <a:latin typeface="+mn-lt"/>
              </a:rPr>
              <a:t>Building Blocks.  </a:t>
            </a:r>
            <a:endParaRPr lang="en-GB" sz="1800" b="0" kern="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9"/>
          <p:cNvSpPr>
            <a:spLocks noGrp="1"/>
          </p:cNvSpPr>
          <p:nvPr>
            <p:ph type="title"/>
          </p:nvPr>
        </p:nvSpPr>
        <p:spPr>
          <a:xfrm>
            <a:off x="204788" y="209550"/>
            <a:ext cx="9701212" cy="673100"/>
          </a:xfrm>
        </p:spPr>
        <p:txBody>
          <a:bodyPr/>
          <a:lstStyle/>
          <a:p>
            <a:r>
              <a:rPr lang="en-GB" sz="2400" smtClean="0"/>
              <a:t>Scope of the Copernicus operational activities at EUMETSAT</a:t>
            </a:r>
          </a:p>
        </p:txBody>
      </p:sp>
      <p:sp>
        <p:nvSpPr>
          <p:cNvPr id="13315" name="Content Placeholder 10"/>
          <p:cNvSpPr>
            <a:spLocks noGrp="1"/>
          </p:cNvSpPr>
          <p:nvPr>
            <p:ph idx="1"/>
          </p:nvPr>
        </p:nvSpPr>
        <p:spPr>
          <a:xfrm>
            <a:off x="0" y="1204913"/>
            <a:ext cx="9906000" cy="4557712"/>
          </a:xfrm>
        </p:spPr>
        <p:txBody>
          <a:bodyPr/>
          <a:lstStyle/>
          <a:p>
            <a:r>
              <a:rPr lang="en-GB" sz="4400" b="1" smtClean="0"/>
              <a:t>	</a:t>
            </a:r>
            <a:r>
              <a:rPr lang="en-GB" sz="1800" b="1" smtClean="0"/>
              <a:t>EUMETSAT negotiated with the EC an Agreement including the following operational tasks: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B5E2"/>
              </a:buClr>
              <a:buFont typeface="Wingdings" pitchFamily="2" charset="2"/>
              <a:buChar char="§"/>
            </a:pPr>
            <a:r>
              <a:rPr lang="en-IE" sz="1800" smtClean="0"/>
              <a:t>Operation and maintenance of space segment for Sentinel-3, Sentinel-4 (instrument on-board MTG), Sentinel-5 (Instrument on-board EPS-SG), Sentinel-6 (Jason-CS satellite).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B5E2"/>
              </a:buClr>
              <a:buFont typeface="Wingdings" pitchFamily="2" charset="2"/>
              <a:buChar char="§"/>
            </a:pPr>
            <a:r>
              <a:rPr lang="en-IE" sz="1800" smtClean="0"/>
              <a:t>Ground Segment operation and provision of data and product services to the Marine, Atmosphere and Climate change services (Jason-3, Sentinel-3 marine, Sentinel-4, Sentinel-5 and Sentinel-6);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B5E2"/>
              </a:buClr>
              <a:buFont typeface="Wingdings" pitchFamily="2" charset="2"/>
              <a:buChar char="§"/>
            </a:pPr>
            <a:r>
              <a:rPr lang="en-IE" sz="1800" smtClean="0"/>
              <a:t>Maintenance and evolution of the related ground functions and infrastructure as a response to evolving user needs;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B5E2"/>
              </a:buClr>
              <a:buFont typeface="Wingdings" pitchFamily="2" charset="2"/>
              <a:buChar char="§"/>
            </a:pPr>
            <a:r>
              <a:rPr lang="en-IE" sz="1800" smtClean="0">
                <a:solidFill>
                  <a:srgbClr val="EE2D24"/>
                </a:solidFill>
              </a:rPr>
              <a:t>Provision of relevant data from EUMETSAT and Third-Party missions related to the Marine, atmosphere and Climate Change Services;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00B5E2"/>
              </a:buClr>
              <a:buFont typeface="Wingdings" pitchFamily="2" charset="2"/>
              <a:buChar char="§"/>
            </a:pPr>
            <a:r>
              <a:rPr lang="en-IE" sz="1800" smtClean="0"/>
              <a:t>Support to the development, launch and LEOP of the recurrent satellites or instruments;</a:t>
            </a:r>
            <a:endParaRPr lang="en-IE" sz="16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Future Missions – Sentinels for Copernicus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254000" y="1322388"/>
            <a:ext cx="9447213" cy="4913312"/>
          </a:xfrm>
        </p:spPr>
        <p:txBody>
          <a:bodyPr/>
          <a:lstStyle/>
          <a:p>
            <a:r>
              <a:rPr lang="en-US" sz="1600" smtClean="0"/>
              <a:t>Most of the Sentinel missions are based on a constellation of two satellites to fulfill revisit and coverage requirements, providing robust datasets for Copernicus Services.</a:t>
            </a:r>
          </a:p>
          <a:p>
            <a:endParaRPr lang="en-US" sz="1600" smtClean="0"/>
          </a:p>
          <a:p>
            <a:r>
              <a:rPr lang="en-US" sz="1600" smtClean="0"/>
              <a:t>These missions carry a range of technologies, such as radar and multi-spectral imaging instruments for land, ocean and atmospheric monitoring. The Sentinels in which EUMETSAT is involved are:</a:t>
            </a:r>
          </a:p>
          <a:p>
            <a:endParaRPr lang="en-US" sz="1600" smtClean="0"/>
          </a:p>
          <a:p>
            <a:r>
              <a:rPr lang="en-US" sz="1600" b="1" smtClean="0"/>
              <a:t>Sentinel-3</a:t>
            </a:r>
            <a:r>
              <a:rPr lang="en-US" sz="1600" smtClean="0"/>
              <a:t> is a multi-instrument mission to measure sea-surface topography, sea- and land-surface temperature, ocean colour and land colour with high-end accuracy and reliability. The mission will support ocean forecasting systems, as well as environmental and climate monitoring. Foreseen launch is 10 December 2015.</a:t>
            </a:r>
          </a:p>
          <a:p>
            <a:pPr>
              <a:spcBef>
                <a:spcPts val="600"/>
              </a:spcBef>
            </a:pPr>
            <a:r>
              <a:rPr lang="en-US" sz="1600" b="1" smtClean="0"/>
              <a:t>Sentinel-4</a:t>
            </a:r>
            <a:r>
              <a:rPr lang="en-US" sz="1600" smtClean="0"/>
              <a:t> is a payload devoted to atmospheric monitoring that will be embarked upon a Meteosat Third Generation-Sounder (MTG-S) satellite in geostationary orbit. </a:t>
            </a:r>
          </a:p>
          <a:p>
            <a:pPr>
              <a:spcBef>
                <a:spcPts val="600"/>
              </a:spcBef>
            </a:pPr>
            <a:r>
              <a:rPr lang="en-US" sz="1600" b="1" smtClean="0"/>
              <a:t>Sentinel-5</a:t>
            </a:r>
            <a:r>
              <a:rPr lang="en-US" sz="1600" smtClean="0"/>
              <a:t> is a payload that will monitor the atmosphere from polar orbit aboard a Metop Second Generation satellite. </a:t>
            </a:r>
          </a:p>
          <a:p>
            <a:pPr>
              <a:spcBef>
                <a:spcPts val="600"/>
              </a:spcBef>
            </a:pPr>
            <a:r>
              <a:rPr lang="en-US" sz="1600" b="1" smtClean="0"/>
              <a:t>Sentinel-6</a:t>
            </a:r>
            <a:r>
              <a:rPr lang="en-US" sz="1600" smtClean="0"/>
              <a:t> carries a radar altimeter to measure global sea-surface height, primarily for operational oceanography and for climate studies. It is a follow-on of the Jason missions, and is implemented through the Jason-CS (Continuity of Service) space segment.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Sentinel-3 Marine product contents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12738" y="3100388"/>
            <a:ext cx="4830762" cy="3448050"/>
          </a:xfrm>
        </p:spPr>
        <p:txBody>
          <a:bodyPr/>
          <a:lstStyle/>
          <a:p>
            <a:r>
              <a:rPr lang="en-GB" sz="1800" b="1" smtClean="0"/>
              <a:t>Level 2 OLCI:</a:t>
            </a:r>
          </a:p>
          <a:p>
            <a:pPr>
              <a:buFontTx/>
              <a:buChar char="•"/>
            </a:pPr>
            <a:r>
              <a:rPr lang="en-GB" sz="1400" smtClean="0"/>
              <a:t>Normalised water surface reflectance</a:t>
            </a:r>
          </a:p>
          <a:p>
            <a:pPr>
              <a:buFontTx/>
              <a:buChar char="•"/>
            </a:pPr>
            <a:r>
              <a:rPr lang="en-GB" sz="1400" smtClean="0"/>
              <a:t>Algal pigment concentration for open and for coastal waters</a:t>
            </a:r>
          </a:p>
          <a:p>
            <a:pPr>
              <a:buFontTx/>
              <a:buChar char="•"/>
            </a:pPr>
            <a:r>
              <a:rPr lang="en-GB" sz="1400" smtClean="0"/>
              <a:t>Total suspended matter concentration</a:t>
            </a:r>
          </a:p>
          <a:p>
            <a:pPr>
              <a:buFontTx/>
              <a:buChar char="•"/>
            </a:pPr>
            <a:r>
              <a:rPr lang="en-GB" sz="1400" smtClean="0"/>
              <a:t>Diffuse attenuation coefficient</a:t>
            </a:r>
          </a:p>
          <a:p>
            <a:pPr>
              <a:buFontTx/>
              <a:buChar char="•"/>
            </a:pPr>
            <a:r>
              <a:rPr lang="en-GB" sz="1400" smtClean="0"/>
              <a:t>Coloured dissolved matter absorption</a:t>
            </a:r>
          </a:p>
          <a:p>
            <a:pPr>
              <a:buFontTx/>
              <a:buChar char="•"/>
            </a:pPr>
            <a:r>
              <a:rPr lang="en-GB" sz="1400" smtClean="0"/>
              <a:t>Photosynthetically active radiation</a:t>
            </a:r>
          </a:p>
          <a:p>
            <a:pPr>
              <a:buFontTx/>
              <a:buChar char="•"/>
            </a:pPr>
            <a:r>
              <a:rPr lang="en-GB" sz="1400" smtClean="0"/>
              <a:t>Integrated water vapour</a:t>
            </a:r>
          </a:p>
          <a:p>
            <a:pPr>
              <a:buFontTx/>
              <a:buChar char="•"/>
            </a:pPr>
            <a:r>
              <a:rPr lang="en-GB" sz="1400" smtClean="0"/>
              <a:t>Aerosol optical depth</a:t>
            </a:r>
          </a:p>
          <a:p>
            <a:pPr>
              <a:buFontTx/>
              <a:buChar char="•"/>
            </a:pPr>
            <a:r>
              <a:rPr lang="en-GB" sz="1400" smtClean="0"/>
              <a:t>Aerosol Angström exponent</a:t>
            </a:r>
            <a:endParaRPr lang="en-GB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191125" y="1404938"/>
            <a:ext cx="4467225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20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Level 2 </a:t>
            </a:r>
            <a:r>
              <a:rPr lang="en-GB" sz="20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SLSTR</a:t>
            </a:r>
            <a:r>
              <a:rPr lang="en-GB" sz="20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1600" b="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Sea surface temperature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600" b="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(L2P GHRSST standard</a:t>
            </a:r>
            <a:r>
              <a:rPr lang="en-GB" sz="1600" b="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GB" sz="1600" b="0" kern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GB" sz="1100" b="0" kern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GB" sz="2000" b="0" kern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GB" sz="2000" b="0" kern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GB" sz="2000" b="0" kern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GB" sz="2000" b="0" kern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GB" sz="2000" b="0" kern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20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Level 2 SRAL: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600" b="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Sea/coastal zone </a:t>
            </a:r>
            <a:r>
              <a:rPr lang="en-GB" sz="1600" b="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surface height 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600" b="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Significant </a:t>
            </a:r>
            <a:r>
              <a:rPr lang="en-GB" sz="1600" b="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wave height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600" b="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Wind speed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600" b="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Backscatter coefficient s</a:t>
            </a:r>
            <a:r>
              <a:rPr lang="en-GB" sz="1600" b="0" kern="0" baseline="-25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GB" sz="1600" b="0" kern="0" baseline="-25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600" b="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Sea ice height, freeboard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1600" b="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Total water, liquid water (from MWR)</a:t>
            </a:r>
            <a:endParaRPr lang="en-GB" sz="1600" b="0" kern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76225" y="1395413"/>
            <a:ext cx="5084763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Level </a:t>
            </a:r>
            <a:r>
              <a:rPr lang="en-GB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1B </a:t>
            </a:r>
            <a:r>
              <a:rPr lang="en-GB" sz="1600" b="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(ESA and EUMETSAT)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GB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	SLSTR – </a:t>
            </a:r>
            <a:r>
              <a:rPr lang="en-GB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Sea and Land Surface Temperature Radiometer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GB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OLCI – </a:t>
            </a:r>
            <a:r>
              <a:rPr lang="en-GB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Ocean and Land Colour Instrument</a:t>
            </a:r>
          </a:p>
          <a:p>
            <a:pPr marL="342900" indent="-342900">
              <a:spcBef>
                <a:spcPct val="20000"/>
              </a:spcBef>
              <a:buFontTx/>
              <a:buChar char="-"/>
              <a:defRPr/>
            </a:pPr>
            <a:r>
              <a:rPr lang="en-GB" sz="14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SRAL</a:t>
            </a:r>
            <a:r>
              <a:rPr lang="en-GB" sz="1400" b="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b="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GB" sz="1400" b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SAR Radar Altimeter</a:t>
            </a:r>
            <a:r>
              <a:rPr lang="en-GB" sz="1400" b="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1400" b="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6" name="Picture 2" descr="Cryosat-2 measures 50 percent more loss of sea ice than models have predic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8463" y="3165475"/>
            <a:ext cx="129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http://cdn.physorg.com/newman/gfx/news/2011/2-newcryosat2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9950" y="3319463"/>
            <a:ext cx="1533525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0488" y="2332038"/>
            <a:ext cx="1471612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2" descr="http://esamultimedia.esa.int/images/envisat/world10_040712_AATSR_final_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93100" y="1323975"/>
            <a:ext cx="1382713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pPr algn="ctr"/>
            <a:r>
              <a:rPr lang="en-US" smtClean="0"/>
              <a:t>Copernicus Sentinel-3</a:t>
            </a:r>
            <a:r>
              <a:rPr lang="en-GB" smtClean="0"/>
              <a:t> Payload Data Ground Segment -  Overview </a:t>
            </a:r>
          </a:p>
        </p:txBody>
      </p:sp>
      <p:pic>
        <p:nvPicPr>
          <p:cNvPr id="16387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0538" y="3522663"/>
            <a:ext cx="3325812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750" y="3573463"/>
            <a:ext cx="3932238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25" y="1344613"/>
            <a:ext cx="315595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2763" y="1270000"/>
            <a:ext cx="33337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ular Callout 8"/>
          <p:cNvSpPr/>
          <p:nvPr/>
        </p:nvSpPr>
        <p:spPr bwMode="auto">
          <a:xfrm>
            <a:off x="8253413" y="5278438"/>
            <a:ext cx="1652587" cy="1343025"/>
          </a:xfrm>
          <a:prstGeom prst="wedgeRectCallout">
            <a:avLst>
              <a:gd name="adj1" fmla="val -47795"/>
              <a:gd name="adj2" fmla="val -118508"/>
            </a:avLst>
          </a:prstGeom>
          <a:solidFill>
            <a:srgbClr val="FEDB00">
              <a:alpha val="4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GB" sz="1200" b="0" i="1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Online Rolling Data Archive (ODA/ORA): Supports ftp/http access to level 1&amp;2 PDUs over the Internet</a:t>
            </a:r>
          </a:p>
        </p:txBody>
      </p:sp>
      <p:sp>
        <p:nvSpPr>
          <p:cNvPr id="16392" name="Rounded Rectangular Callout 9"/>
          <p:cNvSpPr>
            <a:spLocks noChangeArrowheads="1"/>
          </p:cNvSpPr>
          <p:nvPr/>
        </p:nvSpPr>
        <p:spPr bwMode="auto">
          <a:xfrm>
            <a:off x="8675688" y="2500313"/>
            <a:ext cx="1230312" cy="1492250"/>
          </a:xfrm>
          <a:prstGeom prst="wedgeRoundRectCallout">
            <a:avLst>
              <a:gd name="adj1" fmla="val -78204"/>
              <a:gd name="adj2" fmla="val 44403"/>
              <a:gd name="adj3" fmla="val 16667"/>
            </a:avLst>
          </a:prstGeom>
          <a:solidFill>
            <a:srgbClr val="92D05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r>
              <a:rPr lang="en-GB" sz="1100" b="0">
                <a:solidFill>
                  <a:schemeClr val="tx1"/>
                </a:solidFill>
              </a:rPr>
              <a:t>Product Dissemination Units (PDUs) apply to both EUMETCast and ODA/ORA dissemination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799638" cy="854075"/>
          </a:xfrm>
        </p:spPr>
        <p:txBody>
          <a:bodyPr/>
          <a:lstStyle/>
          <a:p>
            <a:pPr algn="ctr"/>
            <a:r>
              <a:rPr lang="en-US" smtClean="0"/>
              <a:t>Copernicus Sentinel-3</a:t>
            </a:r>
            <a:r>
              <a:rPr lang="en-GB" smtClean="0"/>
              <a:t> Payload Data Ground Segment - 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IE" sz="1600" dirty="0" smtClean="0">
                <a:latin typeface="Times New Roman" pitchFamily="18" charset="0"/>
                <a:cs typeface="Times New Roman" pitchFamily="18" charset="0"/>
              </a:rPr>
              <a:t>The Payload Data Ground Segment (PDGS) provides functions for Instrument Science Data acquisition, processing (and reprocessing), calibration, mission planning, archiving, user services and dissemination to the users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IE" sz="1600" dirty="0" smtClean="0">
                <a:latin typeface="Times New Roman" pitchFamily="18" charset="0"/>
                <a:cs typeface="Times New Roman" pitchFamily="18" charset="0"/>
              </a:rPr>
              <a:t> The overall mission management being  under ESA responsibility</a:t>
            </a:r>
          </a:p>
          <a:p>
            <a:pPr lvl="1">
              <a:buFont typeface="Arial" pitchFamily="34" charset="0"/>
              <a:buChar char="•"/>
              <a:defRPr/>
            </a:pPr>
            <a:endParaRPr lang="en-IE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IE" sz="1600" dirty="0" smtClean="0">
                <a:latin typeface="Times New Roman" pitchFamily="18" charset="0"/>
                <a:cs typeface="Times New Roman" pitchFamily="18" charset="0"/>
              </a:rPr>
              <a:t>PDGS functions (facilities) are hosted in the following Centres: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IE" sz="1600" dirty="0" smtClean="0">
                <a:latin typeface="Times New Roman" pitchFamily="18" charset="0"/>
                <a:cs typeface="Times New Roman" pitchFamily="18" charset="0"/>
              </a:rPr>
              <a:t>The Marine PDGS Centre and Land PDGS Centre respectively under EUMETSAT and ESA responsibility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IE" sz="1600" dirty="0" smtClean="0">
                <a:latin typeface="Times New Roman" pitchFamily="18" charset="0"/>
                <a:cs typeface="Times New Roman" pitchFamily="18" charset="0"/>
              </a:rPr>
              <a:t>The X-Band Core Ground Station(s) Centre(s) under ESA responsibility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IE" sz="1600" dirty="0" smtClean="0">
                <a:latin typeface="Times New Roman" pitchFamily="18" charset="0"/>
                <a:cs typeface="Times New Roman" pitchFamily="18" charset="0"/>
              </a:rPr>
              <a:t>The Precise Orbit Determination (POD) facilities comprising: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IE" sz="1600" dirty="0" smtClean="0">
                <a:latin typeface="Times New Roman" pitchFamily="18" charset="0"/>
                <a:cs typeface="Times New Roman" pitchFamily="18" charset="0"/>
              </a:rPr>
              <a:t>The Near-Real-Time (NRT) POD processing, (part of the PDGS)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Font typeface="Arial" pitchFamily="34" charset="0"/>
              <a:buChar char="•"/>
              <a:defRPr/>
            </a:pPr>
            <a:r>
              <a:rPr lang="en-IE" sz="1600" dirty="0" smtClean="0">
                <a:latin typeface="Times New Roman" pitchFamily="18" charset="0"/>
                <a:cs typeface="Times New Roman" pitchFamily="18" charset="0"/>
              </a:rPr>
              <a:t>The Offline Processing centre which encompasses Short-Time-Critical (STC) and Non-Time-Critical (NTC) POD</a:t>
            </a:r>
          </a:p>
          <a:p>
            <a:pPr lvl="2">
              <a:buFont typeface="Arial" pitchFamily="34" charset="0"/>
              <a:buChar char="•"/>
              <a:defRPr/>
            </a:pPr>
            <a:endParaRPr lang="en-IE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IE" sz="1600" dirty="0" smtClean="0">
                <a:latin typeface="Times New Roman" pitchFamily="18" charset="0"/>
                <a:cs typeface="Times New Roman" pitchFamily="18" charset="0"/>
              </a:rPr>
              <a:t>The EUMETSAT Marine PDGS Centre includes the following facilities: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IE" sz="1600" dirty="0" smtClean="0">
                <a:latin typeface="Times New Roman" pitchFamily="18" charset="0"/>
                <a:cs typeface="Times New Roman" pitchFamily="18" charset="0"/>
              </a:rPr>
              <a:t>Near Real Time (NRT) and Offline (STC, NTC) processing: L0, L1 and L2 Marine product generation,  Archiving, and Dissemination, to Users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IE" sz="1600" dirty="0" smtClean="0">
                <a:latin typeface="Times New Roman" pitchFamily="18" charset="0"/>
                <a:cs typeface="Times New Roman" pitchFamily="18" charset="0"/>
              </a:rPr>
              <a:t>Marine Mission Performance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IE" sz="1600" dirty="0" smtClean="0">
                <a:latin typeface="Times New Roman" pitchFamily="18" charset="0"/>
                <a:cs typeface="Times New Roman" pitchFamily="18" charset="0"/>
              </a:rPr>
              <a:t>Mission Planning providing FOS/MPS with instruments  operation requests 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IE" sz="1600" dirty="0" smtClean="0">
                <a:latin typeface="Times New Roman" pitchFamily="18" charset="0"/>
                <a:cs typeface="Times New Roman" pitchFamily="18" charset="0"/>
              </a:rPr>
              <a:t>Handling of all communications with PDGS Centres and External </a:t>
            </a:r>
            <a:r>
              <a:rPr lang="en-GB" sz="1600" dirty="0" smtClean="0">
                <a:latin typeface="Times New Roman" pitchFamily="18" charset="0"/>
                <a:cs typeface="Times New Roman" pitchFamily="18" charset="0"/>
              </a:rPr>
              <a:t>interfaces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solidFill>
          <a:schemeClr val="bg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26005</TotalTime>
  <Words>625</Words>
  <Application>Microsoft Office PowerPoint</Application>
  <PresentationFormat>A4 Paper (210x297 mm)</PresentationFormat>
  <Paragraphs>102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Tahoma</vt:lpstr>
      <vt:lpstr>Arial</vt:lpstr>
      <vt:lpstr>Century Gothic</vt:lpstr>
      <vt:lpstr>Times New Roman</vt:lpstr>
      <vt:lpstr>Helvetica</vt:lpstr>
      <vt:lpstr>Wingdings</vt:lpstr>
      <vt:lpstr>1_EUM_template_v03</vt:lpstr>
      <vt:lpstr>EUMETSAT’s Copernicus activities</vt:lpstr>
      <vt:lpstr>EUMETSAT ambition in support to Copernicus services</vt:lpstr>
      <vt:lpstr>EUMETSAT activities in support of Copernicus  </vt:lpstr>
      <vt:lpstr>Scope of the Copernicus operational activities at EUMETSAT</vt:lpstr>
      <vt:lpstr>Future Missions – Sentinels for Copernicus</vt:lpstr>
      <vt:lpstr>Sentinel-3 Marine product contents</vt:lpstr>
      <vt:lpstr>Copernicus Sentinel-3 Payload Data Ground Segment -  Overview </vt:lpstr>
      <vt:lpstr>Copernicus Sentinel-3 Payload Data Ground Segment -  Elements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Susanne Dieterle</cp:lastModifiedBy>
  <cp:revision>1201</cp:revision>
  <cp:lastPrinted>2006-03-06T14:11:17Z</cp:lastPrinted>
  <dcterms:created xsi:type="dcterms:W3CDTF">1997-07-23T08:21:02Z</dcterms:created>
  <dcterms:modified xsi:type="dcterms:W3CDTF">2015-10-09T14:27:47Z</dcterms:modified>
</cp:coreProperties>
</file>